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70" r:id="rId1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>
      <p:cViewPr varScale="1">
        <p:scale>
          <a:sx n="123" d="100"/>
          <a:sy n="123" d="100"/>
        </p:scale>
        <p:origin x="-4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F42C-06FA-425C-831C-E1F5BFAFD5DD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B63BF-90E0-402C-88E0-96C708DEB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40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c1685be-1309-4ca1-88e6-536c12b0498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tffJg_H2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tO1VLpVpu1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tffJg_H2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tO1VLpVpu1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4YwNl1wr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ad.hr/lista/3/zanimljivosti/4/zasto_dolazi_do_izmjene_godisnjih_doba_.html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Astrognozija" TargetMode="External"/><Relationship Id="rId3" Type="http://schemas.openxmlformats.org/officeDocument/2006/relationships/hyperlink" Target="https://www.zvjezdarnica.com/astronomija/zanimljivosti/sjevernjaca-najsjajnija-zvijezda-na-nebu/2673" TargetMode="External"/><Relationship Id="rId7" Type="http://schemas.openxmlformats.org/officeDocument/2006/relationships/hyperlink" Target="http://www.adkoprivnica.hr/astro_skola/1_zemlja_nebo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r.wikipedia.org/wiki/Sferna_astronomija" TargetMode="External"/><Relationship Id="rId5" Type="http://schemas.openxmlformats.org/officeDocument/2006/relationships/hyperlink" Target="http://www.galaksija.hr/tekst/Astronomija/1096" TargetMode="External"/><Relationship Id="rId4" Type="http://schemas.openxmlformats.org/officeDocument/2006/relationships/hyperlink" Target="http://www.enciklopedija.hr/natuknica.aspx?ID=56349" TargetMode="External"/><Relationship Id="rId9" Type="http://schemas.openxmlformats.org/officeDocument/2006/relationships/hyperlink" Target="https://www.lpi.usra.edu/education/skytellers/polaris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geo.geoinfo.geof.hr/online_efemeride/spherical_astronomy/Orijentacija-nebeske-sfer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uman.hr/prica-iz-norveske-beskonacan-d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https://www.e-sfera.hr/dodatni-digitalni-sadrzaji/ec1685be-1309-4ca1-88e6-536c12b04980/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335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Rotacija Zemlje: </a:t>
            </a:r>
            <a:r>
              <a:rPr lang="hr-HR" dirty="0" smtClean="0">
                <a:hlinkClick r:id="rId3"/>
              </a:rPr>
              <a:t>https://www.youtube.com/watch?v=WytffJg_H24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Rotation</a:t>
            </a:r>
            <a:r>
              <a:rPr lang="hr-HR" dirty="0" smtClean="0"/>
              <a:t> –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 </a:t>
            </a:r>
            <a:r>
              <a:rPr lang="hr-HR" dirty="0" err="1" smtClean="0"/>
              <a:t>Cycle</a:t>
            </a:r>
            <a:r>
              <a:rPr lang="hr-HR" dirty="0" smtClean="0"/>
              <a:t>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https://www.youtube.com/watch?v=tO1VLpVpu1g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18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Rotacija Zemlje: </a:t>
            </a:r>
            <a:r>
              <a:rPr lang="hr-HR" dirty="0" smtClean="0">
                <a:hlinkClick r:id="rId3"/>
              </a:rPr>
              <a:t>https://www.youtube.com/watch?v=WytffJg_H24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Rotation</a:t>
            </a:r>
            <a:r>
              <a:rPr lang="hr-HR" dirty="0" smtClean="0"/>
              <a:t> –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 </a:t>
            </a:r>
            <a:r>
              <a:rPr lang="hr-HR" dirty="0" err="1" smtClean="0"/>
              <a:t>Cycle</a:t>
            </a:r>
            <a:r>
              <a:rPr lang="hr-HR" dirty="0" smtClean="0"/>
              <a:t>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https://www.youtube.com/watch?v=tO1VLpVpu1g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672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Earth's Rotation &amp; Revolution: Crash Course Kids 8.1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hlinkClick r:id="rId3"/>
              </a:rPr>
              <a:t>https://www.youtube.com/watch?v=l64YwNl1wr0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Zašto dolazi</a:t>
            </a:r>
            <a:r>
              <a:rPr lang="hr-HR" baseline="0" dirty="0" smtClean="0"/>
              <a:t> do </a:t>
            </a:r>
            <a:r>
              <a:rPr lang="hr-HR" baseline="0" smtClean="0"/>
              <a:t>izmjene godišnjih doba: </a:t>
            </a:r>
            <a:r>
              <a:rPr lang="hr-HR" smtClean="0">
                <a:hlinkClick r:id="rId4"/>
              </a:rPr>
              <a:t>http://www.aad.hr/lista/3/zanimljivosti/4/zasto_dolazi_do_izmjene_godisnjih_doba_.html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73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https://www.zvjezdarnica.com/astronomija/zanimljivosti/sjevernjaca-najsjajnija-zvijezda-na-nebu/2673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http://www.enciklopedija.hr/natuknica.aspx?ID=56349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http://www.galaksija.hr/tekst/Astronomija/1096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https://hr.wikipedia.org/wiki/Sferna_astronomija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http://www.adkoprivnica.hr/astro_skola/1_zemlja_nebo.htm</a:t>
            </a:r>
            <a:endParaRPr lang="hr-HR" dirty="0" smtClean="0"/>
          </a:p>
          <a:p>
            <a:r>
              <a:rPr lang="hr-HR" dirty="0" smtClean="0">
                <a:hlinkClick r:id="rId8"/>
              </a:rPr>
              <a:t>https://hr.wikipedia.org/wiki/Astrognozija</a:t>
            </a:r>
            <a:endParaRPr lang="hr-HR" dirty="0" smtClean="0"/>
          </a:p>
          <a:p>
            <a:r>
              <a:rPr lang="hr-HR" dirty="0" smtClean="0">
                <a:hlinkClick r:id="rId9"/>
              </a:rPr>
              <a:t>https://www.lpi.usra.edu/education/skytellers/polaris/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006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http://astrogeo.geoinfo.geof.hr/online_efemeride/spherical_astronomy/Orijentacija-nebeske-sfere.html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466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https://www.fiuman.hr/prica-iz-norveske-beskonacan-dan/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B63BF-90E0-402C-88E0-96C708DEB755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698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pi.usra.edu/education/skytellers/polaris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Zemljina </a:t>
            </a:r>
            <a:r>
              <a:rPr lang="hr-HR" dirty="0"/>
              <a:t>ophodnja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03098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Opišite gibanje Zemlje prikazano na slici.</a:t>
            </a:r>
          </a:p>
          <a:p>
            <a:pPr>
              <a:buFontTx/>
              <a:buChar char="-"/>
            </a:pPr>
            <a:r>
              <a:rPr lang="hr-HR" dirty="0" smtClean="0"/>
              <a:t>Naziv</a:t>
            </a:r>
          </a:p>
          <a:p>
            <a:pPr>
              <a:buFontTx/>
              <a:buChar char="-"/>
            </a:pPr>
            <a:r>
              <a:rPr lang="hr-HR" dirty="0" smtClean="0"/>
              <a:t>Trajanje</a:t>
            </a:r>
          </a:p>
          <a:p>
            <a:r>
              <a:rPr lang="hr-HR" dirty="0" smtClean="0"/>
              <a:t>Zašto dolazi do prijestupne godine?</a:t>
            </a:r>
            <a:endParaRPr lang="hr-HR" dirty="0"/>
          </a:p>
        </p:txBody>
      </p:sp>
      <p:pic>
        <p:nvPicPr>
          <p:cNvPr id="4" name="Picture 6" descr="C:\Users\Svjetlana\AppData\Local\Microsoft\Windows\Temporary Internet Files\Content.IE5\I1QKF4EE\Classical_Kepler_orbit_80frames_e0.6_smaller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635646"/>
            <a:ext cx="4120108" cy="2605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07108"/>
            <a:ext cx="4333876" cy="336889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Pod kolikim kutom je Zemljina os nagnuta u odnosu na ravninu ophodnje?</a:t>
            </a:r>
          </a:p>
          <a:p>
            <a:r>
              <a:rPr lang="hr-HR" dirty="0" smtClean="0"/>
              <a:t>Koliko je Zemljina os otklonjena od okomice ravnine ophodnje?</a:t>
            </a:r>
          </a:p>
          <a:p>
            <a:r>
              <a:rPr lang="hr-HR" dirty="0" smtClean="0"/>
              <a:t>Koliki kut međusobno zatvaraju ravnina ophodnje i ravnina ekvatora?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915566"/>
            <a:ext cx="3895724" cy="3774926"/>
          </a:xfrm>
          <a:prstGeom prst="rect">
            <a:avLst/>
          </a:prstGeom>
        </p:spPr>
      </p:pic>
      <p:sp>
        <p:nvSpPr>
          <p:cNvPr id="5" name="Prostoručno 4"/>
          <p:cNvSpPr/>
          <p:nvPr/>
        </p:nvSpPr>
        <p:spPr>
          <a:xfrm>
            <a:off x="7848600" y="1435100"/>
            <a:ext cx="800100" cy="1003300"/>
          </a:xfrm>
          <a:custGeom>
            <a:avLst/>
            <a:gdLst>
              <a:gd name="connsiteX0" fmla="*/ 127000 w 800100"/>
              <a:gd name="connsiteY0" fmla="*/ 0 h 1003300"/>
              <a:gd name="connsiteX1" fmla="*/ 0 w 800100"/>
              <a:gd name="connsiteY1" fmla="*/ 152400 h 1003300"/>
              <a:gd name="connsiteX2" fmla="*/ 330200 w 800100"/>
              <a:gd name="connsiteY2" fmla="*/ 596900 h 1003300"/>
              <a:gd name="connsiteX3" fmla="*/ 520700 w 800100"/>
              <a:gd name="connsiteY3" fmla="*/ 1003300 h 1003300"/>
              <a:gd name="connsiteX4" fmla="*/ 800100 w 800100"/>
              <a:gd name="connsiteY4" fmla="*/ 863600 h 1003300"/>
              <a:gd name="connsiteX5" fmla="*/ 609600 w 800100"/>
              <a:gd name="connsiteY5" fmla="*/ 482600 h 1003300"/>
              <a:gd name="connsiteX6" fmla="*/ 127000 w 800100"/>
              <a:gd name="connsiteY6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1003300">
                <a:moveTo>
                  <a:pt x="127000" y="0"/>
                </a:moveTo>
                <a:lnTo>
                  <a:pt x="0" y="152400"/>
                </a:lnTo>
                <a:lnTo>
                  <a:pt x="330200" y="596900"/>
                </a:lnTo>
                <a:lnTo>
                  <a:pt x="520700" y="1003300"/>
                </a:lnTo>
                <a:lnTo>
                  <a:pt x="800100" y="863600"/>
                </a:lnTo>
                <a:lnTo>
                  <a:pt x="609600" y="482600"/>
                </a:lnTo>
                <a:lnTo>
                  <a:pt x="127000" y="0"/>
                </a:lnTo>
                <a:close/>
              </a:path>
            </a:pathLst>
          </a:cu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ostoručno 5"/>
          <p:cNvSpPr/>
          <p:nvPr/>
        </p:nvSpPr>
        <p:spPr>
          <a:xfrm>
            <a:off x="6628674" y="960120"/>
            <a:ext cx="769620" cy="320040"/>
          </a:xfrm>
          <a:custGeom>
            <a:avLst/>
            <a:gdLst>
              <a:gd name="connsiteX0" fmla="*/ 0 w 769620"/>
              <a:gd name="connsiteY0" fmla="*/ 38100 h 320040"/>
              <a:gd name="connsiteX1" fmla="*/ 0 w 769620"/>
              <a:gd name="connsiteY1" fmla="*/ 205740 h 320040"/>
              <a:gd name="connsiteX2" fmla="*/ 266700 w 769620"/>
              <a:gd name="connsiteY2" fmla="*/ 243840 h 320040"/>
              <a:gd name="connsiteX3" fmla="*/ 342900 w 769620"/>
              <a:gd name="connsiteY3" fmla="*/ 243840 h 320040"/>
              <a:gd name="connsiteX4" fmla="*/ 662940 w 769620"/>
              <a:gd name="connsiteY4" fmla="*/ 320040 h 320040"/>
              <a:gd name="connsiteX5" fmla="*/ 739140 w 769620"/>
              <a:gd name="connsiteY5" fmla="*/ 312420 h 320040"/>
              <a:gd name="connsiteX6" fmla="*/ 769620 w 769620"/>
              <a:gd name="connsiteY6" fmla="*/ 190500 h 320040"/>
              <a:gd name="connsiteX7" fmla="*/ 320040 w 769620"/>
              <a:gd name="connsiteY7" fmla="*/ 0 h 320040"/>
              <a:gd name="connsiteX8" fmla="*/ 0 w 769620"/>
              <a:gd name="connsiteY8" fmla="*/ 3810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620" h="320040">
                <a:moveTo>
                  <a:pt x="0" y="38100"/>
                </a:moveTo>
                <a:lnTo>
                  <a:pt x="0" y="205740"/>
                </a:lnTo>
                <a:lnTo>
                  <a:pt x="266700" y="243840"/>
                </a:lnTo>
                <a:lnTo>
                  <a:pt x="342900" y="243840"/>
                </a:lnTo>
                <a:lnTo>
                  <a:pt x="662940" y="320040"/>
                </a:lnTo>
                <a:lnTo>
                  <a:pt x="739140" y="312420"/>
                </a:lnTo>
                <a:lnTo>
                  <a:pt x="769620" y="190500"/>
                </a:lnTo>
                <a:lnTo>
                  <a:pt x="320040" y="0"/>
                </a:lnTo>
                <a:lnTo>
                  <a:pt x="0" y="38100"/>
                </a:lnTo>
                <a:close/>
              </a:path>
            </a:pathLst>
          </a:cu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>
            <a:off x="8239125" y="2962275"/>
            <a:ext cx="428625" cy="952500"/>
          </a:xfrm>
          <a:custGeom>
            <a:avLst/>
            <a:gdLst>
              <a:gd name="connsiteX0" fmla="*/ 0 w 428625"/>
              <a:gd name="connsiteY0" fmla="*/ 828675 h 952500"/>
              <a:gd name="connsiteX1" fmla="*/ 0 w 428625"/>
              <a:gd name="connsiteY1" fmla="*/ 828675 h 952500"/>
              <a:gd name="connsiteX2" fmla="*/ 104775 w 428625"/>
              <a:gd name="connsiteY2" fmla="*/ 523875 h 952500"/>
              <a:gd name="connsiteX3" fmla="*/ 190500 w 428625"/>
              <a:gd name="connsiteY3" fmla="*/ 142875 h 952500"/>
              <a:gd name="connsiteX4" fmla="*/ 200025 w 428625"/>
              <a:gd name="connsiteY4" fmla="*/ 0 h 952500"/>
              <a:gd name="connsiteX5" fmla="*/ 428625 w 428625"/>
              <a:gd name="connsiteY5" fmla="*/ 28575 h 952500"/>
              <a:gd name="connsiteX6" fmla="*/ 323850 w 428625"/>
              <a:gd name="connsiteY6" fmla="*/ 609600 h 952500"/>
              <a:gd name="connsiteX7" fmla="*/ 123825 w 428625"/>
              <a:gd name="connsiteY7" fmla="*/ 952500 h 952500"/>
              <a:gd name="connsiteX8" fmla="*/ 0 w 428625"/>
              <a:gd name="connsiteY8" fmla="*/ 82867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952500">
                <a:moveTo>
                  <a:pt x="0" y="828675"/>
                </a:moveTo>
                <a:lnTo>
                  <a:pt x="0" y="828675"/>
                </a:lnTo>
                <a:lnTo>
                  <a:pt x="104775" y="523875"/>
                </a:lnTo>
                <a:lnTo>
                  <a:pt x="190500" y="142875"/>
                </a:lnTo>
                <a:lnTo>
                  <a:pt x="200025" y="0"/>
                </a:lnTo>
                <a:lnTo>
                  <a:pt x="428625" y="28575"/>
                </a:lnTo>
                <a:lnTo>
                  <a:pt x="323850" y="609600"/>
                </a:lnTo>
                <a:lnTo>
                  <a:pt x="123825" y="952500"/>
                </a:lnTo>
                <a:lnTo>
                  <a:pt x="0" y="828675"/>
                </a:lnTo>
                <a:close/>
              </a:path>
            </a:pathLst>
          </a:cu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0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312369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Označite polutku na kojoj 21. lipnja dan traje dulje od noći</a:t>
            </a:r>
          </a:p>
          <a:p>
            <a:r>
              <a:rPr lang="hr-HR" dirty="0" smtClean="0"/>
              <a:t>Označite polutku na kojoj 21. lipnja noć traje dulje od dana</a:t>
            </a:r>
          </a:p>
          <a:p>
            <a:r>
              <a:rPr lang="hr-HR" dirty="0" smtClean="0"/>
              <a:t>Označite polutku na kojoj 21. prosinca dan traje dulje od noći</a:t>
            </a:r>
          </a:p>
          <a:p>
            <a:r>
              <a:rPr lang="hr-HR" dirty="0" smtClean="0"/>
              <a:t>Označite polutku na kojoj 21. prosinca noć traje dulje od dana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72686"/>
            <a:ext cx="4572000" cy="3687296"/>
          </a:xfrm>
          <a:prstGeom prst="rect">
            <a:avLst/>
          </a:prstGeom>
        </p:spPr>
      </p:pic>
      <p:sp>
        <p:nvSpPr>
          <p:cNvPr id="5" name="Harmonija 4"/>
          <p:cNvSpPr/>
          <p:nvPr/>
        </p:nvSpPr>
        <p:spPr>
          <a:xfrm rot="17597969">
            <a:off x="5059099" y="1082804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Harmonija 5"/>
          <p:cNvSpPr/>
          <p:nvPr/>
        </p:nvSpPr>
        <p:spPr>
          <a:xfrm rot="6791897">
            <a:off x="5040594" y="1101806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Harmonija 6"/>
          <p:cNvSpPr/>
          <p:nvPr/>
        </p:nvSpPr>
        <p:spPr>
          <a:xfrm rot="17597969">
            <a:off x="6739860" y="2879992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Harmonija 7"/>
          <p:cNvSpPr/>
          <p:nvPr/>
        </p:nvSpPr>
        <p:spPr>
          <a:xfrm rot="6791897">
            <a:off x="6721355" y="2908519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119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5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15566"/>
            <a:ext cx="3322712" cy="2376264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Zemljina vrtnja (rotacija)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17600"/>
            <a:ext cx="3810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9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Zemljina vrtnja (rotacija)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Dnevno okretanje Zemlje oko svoje osi</a:t>
            </a:r>
          </a:p>
          <a:p>
            <a:r>
              <a:rPr lang="hr-HR" dirty="0"/>
              <a:t>smjer: od </a:t>
            </a:r>
            <a:r>
              <a:rPr lang="hr-HR" b="1" dirty="0"/>
              <a:t>zapada prema istoku</a:t>
            </a:r>
            <a:endParaRPr lang="hr-HR" dirty="0"/>
          </a:p>
          <a:p>
            <a:r>
              <a:rPr lang="hr-HR" dirty="0"/>
              <a:t>trajanje: </a:t>
            </a:r>
            <a:r>
              <a:rPr lang="hr-HR" b="1" dirty="0"/>
              <a:t>24 sata</a:t>
            </a:r>
            <a:r>
              <a:rPr lang="hr-HR" dirty="0"/>
              <a:t> ili </a:t>
            </a:r>
            <a:r>
              <a:rPr lang="hr-HR" b="1" dirty="0"/>
              <a:t>jedan dan</a:t>
            </a:r>
            <a:endParaRPr lang="hr-HR" dirty="0"/>
          </a:p>
          <a:p>
            <a:r>
              <a:rPr lang="hr-HR" dirty="0"/>
              <a:t>posljedica: </a:t>
            </a:r>
            <a:r>
              <a:rPr lang="hr-HR" b="1" dirty="0"/>
              <a:t>izmjena dana i noći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915566"/>
            <a:ext cx="3872257" cy="40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Zemljina ophodnja (revolucija)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Kruženje Zemlje oko Sunca</a:t>
            </a:r>
          </a:p>
          <a:p>
            <a:r>
              <a:rPr lang="hr-HR" dirty="0"/>
              <a:t>trajanje: 365 dana i 6 sati ili </a:t>
            </a:r>
            <a:r>
              <a:rPr lang="hr-HR" b="1" dirty="0"/>
              <a:t>jednu godinu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2828929"/>
            <a:ext cx="5222620" cy="17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:\Users\Svjetlana\AppData\Local\Microsoft\Windows\Temporary Internet Files\Content.IE5\I1QKF4EE\Classical_Kepler_orbit_80frames_e0.6_small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561" y="2675486"/>
            <a:ext cx="3243887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9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Prijestupna godina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55726"/>
            <a:ext cx="3970784" cy="3391222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Jedna godina: 365 dana i </a:t>
            </a:r>
            <a:r>
              <a:rPr lang="hr-HR" b="1" dirty="0" smtClean="0"/>
              <a:t>6 sati 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      2017.</a:t>
            </a:r>
            <a:r>
              <a:rPr lang="hr-HR" dirty="0">
                <a:sym typeface="Wingdings" pitchFamily="2" charset="2"/>
              </a:rPr>
              <a:t>		365 dana + 6 sati</a:t>
            </a: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	</a:t>
            </a:r>
            <a:r>
              <a:rPr lang="hr-HR" dirty="0" smtClean="0">
                <a:sym typeface="Wingdings" pitchFamily="2" charset="2"/>
              </a:rPr>
              <a:t>2018.</a:t>
            </a:r>
            <a:r>
              <a:rPr lang="hr-HR" dirty="0">
                <a:sym typeface="Wingdings" pitchFamily="2" charset="2"/>
              </a:rPr>
              <a:t>		365 dana + 6 sati</a:t>
            </a: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	</a:t>
            </a:r>
            <a:r>
              <a:rPr lang="hr-HR" dirty="0" smtClean="0">
                <a:sym typeface="Wingdings" pitchFamily="2" charset="2"/>
              </a:rPr>
              <a:t>2019.</a:t>
            </a:r>
            <a:r>
              <a:rPr lang="hr-HR" dirty="0">
                <a:sym typeface="Wingdings" pitchFamily="2" charset="2"/>
              </a:rPr>
              <a:t>		365 dana + 6 sati</a:t>
            </a: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 	</a:t>
            </a:r>
            <a:r>
              <a:rPr lang="hr-HR" dirty="0" smtClean="0">
                <a:sym typeface="Wingdings" pitchFamily="2" charset="2"/>
              </a:rPr>
              <a:t>2020.</a:t>
            </a:r>
            <a:r>
              <a:rPr lang="hr-HR" dirty="0">
                <a:sym typeface="Wingdings" pitchFamily="2" charset="2"/>
              </a:rPr>
              <a:t>		365 dana + 6 sati</a:t>
            </a: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_____________________________</a:t>
            </a:r>
          </a:p>
          <a:p>
            <a:pPr>
              <a:buNone/>
            </a:pPr>
            <a:r>
              <a:rPr lang="hr-HR" dirty="0">
                <a:sym typeface="Wingdings" pitchFamily="2" charset="2"/>
              </a:rPr>
              <a:t>			</a:t>
            </a:r>
            <a:r>
              <a:rPr lang="hr-HR" dirty="0" smtClean="0">
                <a:sym typeface="Wingdings" pitchFamily="2" charset="2"/>
              </a:rPr>
              <a:t>24 </a:t>
            </a:r>
            <a:r>
              <a:rPr lang="hr-HR" dirty="0">
                <a:sym typeface="Wingdings" pitchFamily="2" charset="2"/>
              </a:rPr>
              <a:t>sata = 1 dan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2020. </a:t>
            </a:r>
            <a:r>
              <a:rPr lang="hr-HR" dirty="0">
                <a:sym typeface="Wingdings" pitchFamily="2" charset="2"/>
              </a:rPr>
              <a:t>Imat će 366 dana  29. veljače</a:t>
            </a:r>
            <a:endParaRPr lang="hr-HR" dirty="0"/>
          </a:p>
          <a:p>
            <a:endParaRPr lang="hr-HR" dirty="0" smtClean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771550"/>
            <a:ext cx="4257675" cy="42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/>
          <p:nvPr/>
        </p:nvSpPr>
        <p:spPr>
          <a:xfrm>
            <a:off x="492775" y="1563638"/>
            <a:ext cx="3791193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Kako je moguće da netko ima 12 godina, a slavio je 3 rođendana?</a:t>
            </a:r>
          </a:p>
        </p:txBody>
      </p:sp>
    </p:spTree>
    <p:extLst>
      <p:ext uri="{BB962C8B-B14F-4D97-AF65-F5344CB8AC3E}">
        <p14:creationId xmlns:p14="http://schemas.microsoft.com/office/powerpoint/2010/main" xmlns="" val="660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Nagnutost Zemljine osi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5122912" cy="303098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Zemljina os je uvijek jednako nagnuta</a:t>
            </a:r>
          </a:p>
          <a:p>
            <a:r>
              <a:rPr lang="hr-HR" dirty="0" smtClean="0"/>
              <a:t>Pokazuje točku vrlo blizu Sjevernjače (Polarne zvijezde)</a:t>
            </a:r>
          </a:p>
          <a:p>
            <a:r>
              <a:rPr lang="hr-HR" dirty="0" smtClean="0"/>
              <a:t>Položaj Zemljine osi stalan je u odnosu na daleke zvijezde</a:t>
            </a:r>
          </a:p>
        </p:txBody>
      </p:sp>
      <p:pic>
        <p:nvPicPr>
          <p:cNvPr id="4" name="Picture 3" descr="C:\Users\Svjetlana\Documents\školska knjiga\ppt predlosci i slike\originali\001_00001404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87670"/>
            <a:ext cx="2602632" cy="3219934"/>
          </a:xfrm>
          <a:prstGeom prst="rect">
            <a:avLst/>
          </a:prstGeom>
          <a:noFill/>
        </p:spPr>
      </p:pic>
      <p:pic>
        <p:nvPicPr>
          <p:cNvPr id="5" name="Picture 3" descr="C:\Users\Svjetlana\AppData\Local\Microsoft\Windows\Temporary Internet Files\Content.IE5\LP68KNRA\MC90044136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783" y="771550"/>
            <a:ext cx="800096" cy="800096"/>
          </a:xfrm>
          <a:prstGeom prst="rect">
            <a:avLst/>
          </a:prstGeom>
          <a:noFill/>
        </p:spPr>
      </p:pic>
      <p:cxnSp>
        <p:nvCxnSpPr>
          <p:cNvPr id="6" name="Straight Connector 7"/>
          <p:cNvCxnSpPr/>
          <p:nvPr/>
        </p:nvCxnSpPr>
        <p:spPr>
          <a:xfrm flipH="1" flipV="1">
            <a:off x="6631768" y="1451518"/>
            <a:ext cx="1296000" cy="2664298"/>
          </a:xfrm>
          <a:prstGeom prst="line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arth's ax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356" y="802928"/>
            <a:ext cx="3346810" cy="41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/>
        </p:nvSpPr>
        <p:spPr>
          <a:xfrm>
            <a:off x="5756847" y="850960"/>
            <a:ext cx="835631" cy="37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6"/>
              </a:rPr>
              <a:t>Izvor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919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Nagnutost Zemljine osi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40289" cy="331236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Zemljina os nagnuta je na ravninu ophodnje približno 66 i pol stupnjeva</a:t>
            </a:r>
          </a:p>
          <a:p>
            <a:r>
              <a:rPr lang="hr-HR" dirty="0" smtClean="0"/>
              <a:t>Zemljina os je od okomice ravnine ophodnje otklonjena 23 i pol stupnja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915566"/>
            <a:ext cx="3895724" cy="3774926"/>
          </a:xfrm>
          <a:prstGeom prst="rect">
            <a:avLst/>
          </a:prstGeom>
        </p:spPr>
      </p:pic>
      <p:cxnSp>
        <p:nvCxnSpPr>
          <p:cNvPr id="7" name="Straight Connector 12"/>
          <p:cNvCxnSpPr/>
          <p:nvPr/>
        </p:nvCxnSpPr>
        <p:spPr>
          <a:xfrm flipH="1">
            <a:off x="5837664" y="1195978"/>
            <a:ext cx="1584000" cy="3474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 flipH="1" flipV="1">
            <a:off x="5004424" y="2958983"/>
            <a:ext cx="338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/>
          <p:nvPr/>
        </p:nvCxnSpPr>
        <p:spPr>
          <a:xfrm rot="5400000">
            <a:off x="4849116" y="2967990"/>
            <a:ext cx="35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55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31590"/>
            <a:ext cx="375476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Razlike u trajanju dana i noći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188" y="2112515"/>
            <a:ext cx="3970784" cy="3030985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tijekom kruženja Zemlje oko Sunca Zemljina os uvijek ostaje jednako položena u svemiru </a:t>
            </a:r>
            <a:endParaRPr lang="hr-HR" b="1" dirty="0" smtClean="0"/>
          </a:p>
          <a:p>
            <a:r>
              <a:rPr lang="hr-HR" b="1" dirty="0"/>
              <a:t>Nagnutost Zemljine osi uzrokuje različito trajanje dana i </a:t>
            </a:r>
            <a:r>
              <a:rPr lang="hr-HR" b="1" dirty="0" smtClean="0"/>
              <a:t>noći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72686"/>
            <a:ext cx="4572000" cy="3687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41043" y="4737149"/>
            <a:ext cx="1883489" cy="31811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Dulji dan od noći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7125985" y="971749"/>
            <a:ext cx="1580950" cy="779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4694014" y="3867893"/>
            <a:ext cx="1680761" cy="720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7093979" y="2082055"/>
            <a:ext cx="1612955" cy="73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4694015" y="2817022"/>
            <a:ext cx="1680760" cy="734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5"/>
          <p:cNvSpPr/>
          <p:nvPr/>
        </p:nvSpPr>
        <p:spPr>
          <a:xfrm>
            <a:off x="7093979" y="4736212"/>
            <a:ext cx="1950571" cy="3190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Dulja noć od dana</a:t>
            </a:r>
          </a:p>
        </p:txBody>
      </p:sp>
      <p:sp>
        <p:nvSpPr>
          <p:cNvPr id="18" name="Harmonija 17"/>
          <p:cNvSpPr/>
          <p:nvPr/>
        </p:nvSpPr>
        <p:spPr>
          <a:xfrm rot="17597969">
            <a:off x="5059099" y="1082804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Harmonija 19"/>
          <p:cNvSpPr/>
          <p:nvPr/>
        </p:nvSpPr>
        <p:spPr>
          <a:xfrm rot="6791897">
            <a:off x="5040594" y="1101806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Harmonija 20"/>
          <p:cNvSpPr/>
          <p:nvPr/>
        </p:nvSpPr>
        <p:spPr>
          <a:xfrm rot="17597969">
            <a:off x="6739860" y="2879992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Harmonija 21"/>
          <p:cNvSpPr/>
          <p:nvPr/>
        </p:nvSpPr>
        <p:spPr>
          <a:xfrm rot="6791897">
            <a:off x="6721355" y="2908519"/>
            <a:ext cx="1594847" cy="1570746"/>
          </a:xfrm>
          <a:prstGeom prst="chord">
            <a:avLst>
              <a:gd name="adj1" fmla="val 5562762"/>
              <a:gd name="adj2" fmla="val 16174544"/>
            </a:avLst>
          </a:prstGeom>
          <a:solidFill>
            <a:srgbClr val="FF0000">
              <a:alpha val="81000"/>
            </a:srgbClr>
          </a:solidFill>
          <a:ln w="0" cmpd="sng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0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Opišite gibanje Zemlje prikazano na slici.</a:t>
            </a:r>
          </a:p>
          <a:p>
            <a:pPr>
              <a:buFontTx/>
              <a:buChar char="-"/>
            </a:pPr>
            <a:r>
              <a:rPr lang="hr-HR" dirty="0" smtClean="0"/>
              <a:t>Naziv</a:t>
            </a:r>
          </a:p>
          <a:p>
            <a:pPr>
              <a:buFontTx/>
              <a:buChar char="-"/>
            </a:pPr>
            <a:r>
              <a:rPr lang="hr-HR" dirty="0" smtClean="0"/>
              <a:t>Trajanje</a:t>
            </a:r>
          </a:p>
          <a:p>
            <a:pPr>
              <a:buFontTx/>
              <a:buChar char="-"/>
            </a:pPr>
            <a:r>
              <a:rPr lang="hr-HR" dirty="0" smtClean="0"/>
              <a:t>Smjer</a:t>
            </a:r>
          </a:p>
          <a:p>
            <a:pPr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osljedicu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17600"/>
            <a:ext cx="3810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6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390</Words>
  <Application>Microsoft Office PowerPoint</Application>
  <PresentationFormat>On-screen Show (16:9)</PresentationFormat>
  <Paragraphs>78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Zemljina ophodnja</vt:lpstr>
      <vt:lpstr>Zemljina vrtnja (rotacija)</vt:lpstr>
      <vt:lpstr>Zemljina vrtnja (rotacija)</vt:lpstr>
      <vt:lpstr>Zemljina ophodnja (revolucija)</vt:lpstr>
      <vt:lpstr>Prijestupna godina</vt:lpstr>
      <vt:lpstr>Nagnutost Zemljine osi</vt:lpstr>
      <vt:lpstr>Nagnutost Zemljine osi</vt:lpstr>
      <vt:lpstr>Razlike u trajanju dana i noći</vt:lpstr>
      <vt:lpstr>Ponavljanje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29</cp:revision>
  <dcterms:created xsi:type="dcterms:W3CDTF">2019-03-27T12:00:31Z</dcterms:created>
  <dcterms:modified xsi:type="dcterms:W3CDTF">2019-09-19T12:51:18Z</dcterms:modified>
</cp:coreProperties>
</file>